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 Light" charset="1" panose="00000400000000000000"/>
      <p:regular r:id="rId21"/>
    </p:embeddedFont>
    <p:embeddedFont>
      <p:font typeface="Computer Says No" charset="1" panose="00000400000000000000"/>
      <p:regular r:id="rId22"/>
    </p:embeddedFont>
    <p:embeddedFont>
      <p:font typeface="Poppins Bold" charset="1" panose="00000800000000000000"/>
      <p:regular r:id="rId23"/>
    </p:embeddedFont>
    <p:embeddedFont>
      <p:font typeface="Poppins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5.pn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9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5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5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5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651" y="6076950"/>
            <a:ext cx="6188049" cy="2701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51"/>
              </a:lnSpc>
            </a:pPr>
          </a:p>
          <a:p>
            <a:pPr algn="just">
              <a:lnSpc>
                <a:spcPts val="4188"/>
              </a:lnSpc>
            </a:pPr>
            <a:r>
              <a:rPr lang="en-US" sz="2991">
                <a:solidFill>
                  <a:srgbClr val="6866E1"/>
                </a:solidFill>
                <a:latin typeface="Poppins Light"/>
                <a:ea typeface="Poppins Light"/>
                <a:cs typeface="Poppins Light"/>
                <a:sym typeface="Poppins Light"/>
              </a:rPr>
              <a:t>Dinh Ngoc Dung - 2201140017</a:t>
            </a:r>
          </a:p>
          <a:p>
            <a:pPr algn="just">
              <a:lnSpc>
                <a:spcPts val="4188"/>
              </a:lnSpc>
            </a:pPr>
            <a:r>
              <a:rPr lang="en-US" sz="2991">
                <a:solidFill>
                  <a:srgbClr val="6866E1"/>
                </a:solidFill>
                <a:latin typeface="Poppins Light"/>
                <a:ea typeface="Poppins Light"/>
                <a:cs typeface="Poppins Light"/>
                <a:sym typeface="Poppins Light"/>
              </a:rPr>
              <a:t>Bui Minh Quan - 2201140070</a:t>
            </a:r>
          </a:p>
          <a:p>
            <a:pPr algn="just">
              <a:lnSpc>
                <a:spcPts val="4188"/>
              </a:lnSpc>
            </a:pPr>
            <a:r>
              <a:rPr lang="en-US" sz="2991">
                <a:solidFill>
                  <a:srgbClr val="6866E1"/>
                </a:solidFill>
                <a:latin typeface="Poppins Light"/>
                <a:ea typeface="Poppins Light"/>
                <a:cs typeface="Poppins Light"/>
                <a:sym typeface="Poppins Light"/>
              </a:rPr>
              <a:t>Nguyen Khoa Dang - 2201140022</a:t>
            </a:r>
          </a:p>
          <a:p>
            <a:pPr algn="just">
              <a:lnSpc>
                <a:spcPts val="4188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91635" y="701262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0245" y="3034064"/>
            <a:ext cx="10535226" cy="379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0"/>
              </a:lnSpc>
            </a:pPr>
            <a:r>
              <a:rPr lang="en-US" sz="8027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TOPIC: DIABETES RISK PREDICTION USING MULTI-LAYER PERCEPTRON (MLP) WITH ADVANCED OPTIMIZATION TECHNIQUES</a:t>
            </a:r>
          </a:p>
          <a:p>
            <a:pPr algn="ctr">
              <a:lnSpc>
                <a:spcPts val="578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9331156" y="1563451"/>
            <a:ext cx="7573219" cy="8296504"/>
          </a:xfrm>
          <a:custGeom>
            <a:avLst/>
            <a:gdLst/>
            <a:ahLst/>
            <a:cxnLst/>
            <a:rect r="r" b="b" t="t" l="l"/>
            <a:pathLst>
              <a:path h="8296504" w="7573219">
                <a:moveTo>
                  <a:pt x="7573219" y="0"/>
                </a:moveTo>
                <a:lnTo>
                  <a:pt x="0" y="0"/>
                </a:lnTo>
                <a:lnTo>
                  <a:pt x="0" y="8296504"/>
                </a:lnTo>
                <a:lnTo>
                  <a:pt x="7573219" y="8296504"/>
                </a:lnTo>
                <a:lnTo>
                  <a:pt x="7573219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00191" y="-3855309"/>
            <a:ext cx="7800381" cy="6821864"/>
          </a:xfrm>
          <a:custGeom>
            <a:avLst/>
            <a:gdLst/>
            <a:ahLst/>
            <a:cxnLst/>
            <a:rect r="r" b="b" t="t" l="l"/>
            <a:pathLst>
              <a:path h="6821864" w="7800381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6808" y="3216643"/>
            <a:ext cx="6510690" cy="5501640"/>
          </a:xfrm>
          <a:custGeom>
            <a:avLst/>
            <a:gdLst/>
            <a:ahLst/>
            <a:cxnLst/>
            <a:rect r="r" b="b" t="t" l="l"/>
            <a:pathLst>
              <a:path h="5501640" w="6510690">
                <a:moveTo>
                  <a:pt x="0" y="0"/>
                </a:moveTo>
                <a:lnTo>
                  <a:pt x="6510690" y="0"/>
                </a:lnTo>
                <a:lnTo>
                  <a:pt x="6510690" y="5501640"/>
                </a:lnTo>
                <a:lnTo>
                  <a:pt x="0" y="5501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2" t="-582" r="-20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60214" y="2431680"/>
            <a:ext cx="10341644" cy="54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6"/>
              </a:lnSpc>
              <a:spcBef>
                <a:spcPct val="0"/>
              </a:spcBef>
            </a:pPr>
            <a:r>
              <a:rPr lang="en-US" sz="509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ARCHITECTURE:MULTI-LAYER PERCEPTRON (MLP)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60214" y="2909470"/>
            <a:ext cx="9112748" cy="243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6169" indent="-288723" lvl="2">
              <a:lnSpc>
                <a:spcPts val="3249"/>
              </a:lnSpc>
              <a:buFont typeface="Arial"/>
              <a:buChar char="⚬"/>
            </a:pPr>
            <a:r>
              <a:rPr lang="en-US" sz="20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Input Layer: 21 Neurons.</a:t>
            </a:r>
          </a:p>
          <a:p>
            <a:pPr algn="l" marL="866169" indent="-288723" lvl="2">
              <a:lnSpc>
                <a:spcPts val="3249"/>
              </a:lnSpc>
              <a:buFont typeface="Arial"/>
              <a:buChar char="⚬"/>
            </a:pPr>
            <a:r>
              <a:rPr lang="en-US" sz="20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Hidden Layers:</a:t>
            </a:r>
          </a:p>
          <a:p>
            <a:pPr algn="l" marL="1299254" indent="-324813" lvl="3">
              <a:lnSpc>
                <a:spcPts val="3249"/>
              </a:lnSpc>
              <a:buFont typeface="Arial"/>
              <a:buChar char="￭"/>
            </a:pPr>
            <a:r>
              <a:rPr lang="en-US" sz="20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Layer 1: 64 Neurons (Activation: ReLU).</a:t>
            </a:r>
          </a:p>
          <a:p>
            <a:pPr algn="l" marL="1299254" indent="-324813" lvl="3">
              <a:lnSpc>
                <a:spcPts val="3249"/>
              </a:lnSpc>
              <a:buFont typeface="Arial"/>
              <a:buChar char="￭"/>
            </a:pPr>
            <a:r>
              <a:rPr lang="en-US" sz="20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Layer 2: 32 Neurons (Activation: ReLU).</a:t>
            </a:r>
          </a:p>
          <a:p>
            <a:pPr algn="l" marL="866169" indent="-288723" lvl="2">
              <a:lnSpc>
                <a:spcPts val="3249"/>
              </a:lnSpc>
              <a:buFont typeface="Arial"/>
              <a:buChar char="⚬"/>
            </a:pPr>
            <a:r>
              <a:rPr lang="en-US" sz="20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Output Layer: 1 Neuron (Activation: Sigmoid) → Probability 0 to 1.</a:t>
            </a:r>
          </a:p>
          <a:p>
            <a:pPr algn="l">
              <a:lnSpc>
                <a:spcPts val="324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060214" y="5418867"/>
            <a:ext cx="8635164" cy="54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6"/>
              </a:lnSpc>
              <a:spcBef>
                <a:spcPct val="0"/>
              </a:spcBef>
            </a:pPr>
            <a:r>
              <a:rPr lang="en-US" sz="509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TRAINING CONFIGURATION: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60214" y="5891263"/>
            <a:ext cx="7363357" cy="148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9811" indent="-259937" lvl="2">
              <a:lnSpc>
                <a:spcPts val="2925"/>
              </a:lnSpc>
              <a:buFont typeface="Arial"/>
              <a:buChar char="⚬"/>
            </a:pPr>
            <a:r>
              <a:rPr lang="en-US" sz="18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Loss Function: Binary Cross-Entropy (Log-loss).</a:t>
            </a:r>
          </a:p>
          <a:p>
            <a:pPr algn="l" marL="779811" indent="-259937" lvl="2">
              <a:lnSpc>
                <a:spcPts val="2925"/>
              </a:lnSpc>
              <a:buFont typeface="Arial"/>
              <a:buChar char="⚬"/>
            </a:pPr>
            <a:r>
              <a:rPr lang="en-US" sz="18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Regularization: Early Stopping (Prevents Overfitting).</a:t>
            </a:r>
          </a:p>
          <a:p>
            <a:pPr algn="l" marL="779811" indent="-259937" lvl="2">
              <a:lnSpc>
                <a:spcPts val="2925"/>
              </a:lnSpc>
              <a:buFont typeface="Arial"/>
              <a:buChar char="⚬"/>
            </a:pPr>
            <a:r>
              <a:rPr lang="en-US" sz="18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Epochs: Max 100.</a:t>
            </a:r>
          </a:p>
          <a:p>
            <a:pPr algn="l">
              <a:lnSpc>
                <a:spcPts val="292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961603" y="924259"/>
            <a:ext cx="14297697" cy="114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5. SPECIFY NEURAL NETWORK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60214" y="7614208"/>
            <a:ext cx="8635164" cy="54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6"/>
              </a:lnSpc>
              <a:spcBef>
                <a:spcPct val="0"/>
              </a:spcBef>
            </a:pPr>
            <a:r>
              <a:rPr lang="en-US" sz="509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KEY DEFINITIONS: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60214" y="8242577"/>
            <a:ext cx="10465786" cy="1856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9811" indent="-259937" lvl="2">
              <a:lnSpc>
                <a:spcPts val="2925"/>
              </a:lnSpc>
              <a:buFont typeface="Arial"/>
              <a:buChar char="⚬"/>
            </a:pPr>
            <a:r>
              <a:rPr lang="en-US" sz="18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MLP (Multi-Layer Perceptron): A type of feedforward neural network with at least three layers of nodes.</a:t>
            </a:r>
          </a:p>
          <a:p>
            <a:pPr algn="l" marL="779811" indent="-259937" lvl="2">
              <a:lnSpc>
                <a:spcPts val="2925"/>
              </a:lnSpc>
              <a:buFont typeface="Arial"/>
              <a:buChar char="⚬"/>
            </a:pPr>
            <a:r>
              <a:rPr lang="en-US" sz="18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Activ</a:t>
            </a:r>
            <a:r>
              <a:rPr lang="en-US" sz="18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ation Function (ReLU/Sigmoid): Mathematical functions that decide if a neuron should be "fired" (activated), allowing the model to learn complex patterns.</a:t>
            </a:r>
          </a:p>
          <a:p>
            <a:pPr algn="l">
              <a:lnSpc>
                <a:spcPts val="2925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73061" y="-458698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58159" y="-4010774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80019" y="2017773"/>
            <a:ext cx="12769751" cy="4821974"/>
          </a:xfrm>
          <a:custGeom>
            <a:avLst/>
            <a:gdLst/>
            <a:ahLst/>
            <a:cxnLst/>
            <a:rect r="r" b="b" t="t" l="l"/>
            <a:pathLst>
              <a:path h="4821974" w="12769751">
                <a:moveTo>
                  <a:pt x="0" y="0"/>
                </a:moveTo>
                <a:lnTo>
                  <a:pt x="12769751" y="0"/>
                </a:lnTo>
                <a:lnTo>
                  <a:pt x="12769751" y="4821974"/>
                </a:lnTo>
                <a:lnTo>
                  <a:pt x="0" y="4821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63023" y="837072"/>
            <a:ext cx="10361953" cy="103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6. MEASURE THE PERFORMANCE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92457" y="7353742"/>
            <a:ext cx="7489508" cy="1555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1495" indent="-205748" lvl="1">
              <a:lnSpc>
                <a:spcPts val="3087"/>
              </a:lnSpc>
              <a:buFont typeface="Arial"/>
              <a:buChar char="•"/>
            </a:pPr>
            <a:r>
              <a:rPr lang="en-US" b="true" sz="190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Baseline vs. Optimized:</a:t>
            </a:r>
          </a:p>
          <a:p>
            <a:pPr algn="l" marL="822990" indent="-274330" lvl="2">
              <a:lnSpc>
                <a:spcPts val="3087"/>
              </a:lnSpc>
              <a:buFont typeface="Arial"/>
              <a:buChar char="⚬"/>
            </a:pPr>
            <a:r>
              <a:rPr lang="en-US" sz="19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Baseline: </a:t>
            </a:r>
            <a:r>
              <a:rPr lang="en-US" sz="19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Accuracy ~86%, Recall ~20% (Missed 80% of patients).</a:t>
            </a:r>
          </a:p>
          <a:p>
            <a:pPr algn="l" marL="822990" indent="-274330" lvl="2">
              <a:lnSpc>
                <a:spcPts val="3087"/>
              </a:lnSpc>
              <a:buFont typeface="Arial"/>
              <a:buChar char="⚬"/>
            </a:pPr>
            <a:r>
              <a:rPr lang="en-US" sz="19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Optimized: Accuracy ~72%, Recall ~76%.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73061" y="-458698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58159" y="-4010774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53630" y="2212525"/>
            <a:ext cx="6209057" cy="4012603"/>
          </a:xfrm>
          <a:custGeom>
            <a:avLst/>
            <a:gdLst/>
            <a:ahLst/>
            <a:cxnLst/>
            <a:rect r="r" b="b" t="t" l="l"/>
            <a:pathLst>
              <a:path h="4012603" w="6209057">
                <a:moveTo>
                  <a:pt x="0" y="0"/>
                </a:moveTo>
                <a:lnTo>
                  <a:pt x="6209057" y="0"/>
                </a:lnTo>
                <a:lnTo>
                  <a:pt x="6209057" y="4012603"/>
                </a:lnTo>
                <a:lnTo>
                  <a:pt x="0" y="4012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869185"/>
            <a:ext cx="5877684" cy="4722681"/>
          </a:xfrm>
          <a:custGeom>
            <a:avLst/>
            <a:gdLst/>
            <a:ahLst/>
            <a:cxnLst/>
            <a:rect r="r" b="b" t="t" l="l"/>
            <a:pathLst>
              <a:path h="4722681" w="5877684">
                <a:moveTo>
                  <a:pt x="0" y="0"/>
                </a:moveTo>
                <a:lnTo>
                  <a:pt x="5877684" y="0"/>
                </a:lnTo>
                <a:lnTo>
                  <a:pt x="5877684" y="4722681"/>
                </a:lnTo>
                <a:lnTo>
                  <a:pt x="0" y="4722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63023" y="837072"/>
            <a:ext cx="10361953" cy="103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6. MEASURE THE PERFORMANCE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68651" y="7114257"/>
            <a:ext cx="7489508" cy="194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1495" indent="-205748" lvl="1">
              <a:lnSpc>
                <a:spcPts val="3087"/>
              </a:lnSpc>
              <a:buFont typeface="Arial"/>
              <a:buChar char="•"/>
            </a:pPr>
            <a:r>
              <a:rPr lang="en-US" b="true" sz="190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Trade-off:</a:t>
            </a:r>
          </a:p>
          <a:p>
            <a:pPr algn="l" marL="822990" indent="-274330" lvl="2">
              <a:lnSpc>
                <a:spcPts val="3087"/>
              </a:lnSpc>
              <a:buFont typeface="Arial"/>
              <a:buChar char="⚬"/>
            </a:pPr>
            <a:r>
              <a:rPr lang="en-US" sz="19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accepted lower over</a:t>
            </a:r>
            <a:r>
              <a:rPr lang="en-US" sz="19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 </a:t>
            </a:r>
            <a:r>
              <a:rPr lang="en-US" sz="19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Accuracy (more False Positives) to gain significantly higher Recall.</a:t>
            </a:r>
          </a:p>
          <a:p>
            <a:pPr algn="l" marL="822990" indent="-274330" lvl="2">
              <a:lnSpc>
                <a:spcPts val="3087"/>
              </a:lnSpc>
              <a:buFont typeface="Arial"/>
              <a:buChar char="⚬"/>
            </a:pPr>
            <a:r>
              <a:rPr lang="en-US" sz="19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</a:t>
            </a:r>
            <a:r>
              <a:rPr lang="en-US" sz="19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t: The model successfully flags 76% of at-risk individuals, making it medically useful.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1518311" y="-1081762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4" y="0"/>
                </a:lnTo>
                <a:lnTo>
                  <a:pt x="8987204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40617" y="1078931"/>
            <a:ext cx="11613435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7. INFERENCE ON NEW 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4211" y="2581330"/>
            <a:ext cx="10469841" cy="2236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b="true" sz="218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Process:</a:t>
            </a:r>
          </a:p>
          <a:p>
            <a:pPr algn="l" marL="942119" indent="-314040" lvl="2">
              <a:lnSpc>
                <a:spcPts val="3534"/>
              </a:lnSpc>
              <a:buFont typeface="Arial"/>
              <a:buChar char="⚬"/>
            </a:pPr>
            <a:r>
              <a:rPr lang="en-US" sz="2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Input Patient Data (21 features).</a:t>
            </a:r>
          </a:p>
          <a:p>
            <a:pPr algn="l" marL="942119" indent="-314040" lvl="2">
              <a:lnSpc>
                <a:spcPts val="3534"/>
              </a:lnSpc>
              <a:buFont typeface="Arial"/>
              <a:buChar char="⚬"/>
            </a:pPr>
            <a:r>
              <a:rPr lang="en-US" sz="2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Scale Data (Using saved Scaler).</a:t>
            </a:r>
          </a:p>
          <a:p>
            <a:pPr algn="l" marL="942119" indent="-314040" lvl="2">
              <a:lnSpc>
                <a:spcPts val="3534"/>
              </a:lnSpc>
              <a:buFont typeface="Arial"/>
              <a:buChar char="⚬"/>
            </a:pPr>
            <a:r>
              <a:rPr lang="en-US" sz="2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Prediction (Probability Score).</a:t>
            </a:r>
          </a:p>
          <a:p>
            <a:pPr algn="l" marL="942119" indent="-314040" lvl="2">
              <a:lnSpc>
                <a:spcPts val="3534"/>
              </a:lnSpc>
              <a:buFont typeface="Arial"/>
              <a:buChar char="⚬"/>
            </a:pPr>
            <a:r>
              <a:rPr lang="en-US" sz="2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Apply Tuned Threshold: If Probability &gt; 0.4 → Predict "At Risk"</a:t>
            </a:r>
            <a:r>
              <a:rPr lang="en-US" b="true" sz="218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84211" y="5913583"/>
            <a:ext cx="10469841" cy="1788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b="true" sz="218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 Case:</a:t>
            </a:r>
          </a:p>
          <a:p>
            <a:pPr algn="l" marL="942119" indent="-314040" lvl="2">
              <a:lnSpc>
                <a:spcPts val="3534"/>
              </a:lnSpc>
              <a:buFont typeface="Arial"/>
              <a:buChar char="⚬"/>
            </a:pPr>
            <a:r>
              <a:rPr lang="en-US" sz="2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Profile: High BMI, High BP, Age Group 10.</a:t>
            </a:r>
          </a:p>
          <a:p>
            <a:pPr algn="l" marL="942119" indent="-314040" lvl="2">
              <a:lnSpc>
                <a:spcPts val="3534"/>
              </a:lnSpc>
              <a:buFont typeface="Arial"/>
              <a:buChar char="⚬"/>
            </a:pPr>
            <a:r>
              <a:rPr lang="en-US" sz="2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Result: Risk Probability 92%.</a:t>
            </a:r>
          </a:p>
          <a:p>
            <a:pPr algn="l" marL="942119" indent="-314040" lvl="2">
              <a:lnSpc>
                <a:spcPts val="3534"/>
              </a:lnSpc>
              <a:buFont typeface="Arial"/>
              <a:buChar char="⚬"/>
            </a:pPr>
            <a:r>
              <a:rPr lang="en-US" sz="2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Action: Recommend Screening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525894" y="2745571"/>
            <a:ext cx="1359384" cy="1120925"/>
          </a:xfrm>
          <a:custGeom>
            <a:avLst/>
            <a:gdLst/>
            <a:ahLst/>
            <a:cxnLst/>
            <a:rect r="r" b="b" t="t" l="l"/>
            <a:pathLst>
              <a:path h="1120925" w="1359384">
                <a:moveTo>
                  <a:pt x="0" y="0"/>
                </a:moveTo>
                <a:lnTo>
                  <a:pt x="1359384" y="0"/>
                </a:lnTo>
                <a:lnTo>
                  <a:pt x="1359384" y="1120926"/>
                </a:lnTo>
                <a:lnTo>
                  <a:pt x="0" y="1120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25894" y="6027883"/>
            <a:ext cx="1359384" cy="1120925"/>
          </a:xfrm>
          <a:custGeom>
            <a:avLst/>
            <a:gdLst/>
            <a:ahLst/>
            <a:cxnLst/>
            <a:rect r="r" b="b" t="t" l="l"/>
            <a:pathLst>
              <a:path h="1120925" w="1359384">
                <a:moveTo>
                  <a:pt x="0" y="0"/>
                </a:moveTo>
                <a:lnTo>
                  <a:pt x="1359384" y="0"/>
                </a:lnTo>
                <a:lnTo>
                  <a:pt x="1359384" y="1120925"/>
                </a:lnTo>
                <a:lnTo>
                  <a:pt x="0" y="11209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32408" y="2948596"/>
            <a:ext cx="1023586" cy="9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77"/>
              </a:lnSpc>
              <a:spcBef>
                <a:spcPct val="0"/>
              </a:spcBef>
            </a:pPr>
            <a:r>
              <a:rPr lang="en-US" sz="844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32408" y="6230908"/>
            <a:ext cx="1023586" cy="9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77"/>
              </a:lnSpc>
              <a:spcBef>
                <a:spcPct val="0"/>
              </a:spcBef>
            </a:pPr>
            <a:r>
              <a:rPr lang="en-US" sz="844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45688" y="3678199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40617" y="1078931"/>
            <a:ext cx="11613435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8. 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78840" y="2225213"/>
            <a:ext cx="10469841" cy="134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b="true" sz="218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 &amp; Challenge: </a:t>
            </a:r>
            <a:r>
              <a:rPr lang="en-US" sz="2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Developed and optimized a Feedforward Neural Network (MLP) for diabetes risk prediction using a heavily imbalanced dataset (only 16% positive cases).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40617" y="3995489"/>
            <a:ext cx="10469841" cy="268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4"/>
              </a:lnSpc>
            </a:pPr>
            <a:r>
              <a:rPr lang="en-US" sz="218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Robust Optimization Strategy:</a:t>
            </a:r>
          </a:p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b="true" sz="218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Level: </a:t>
            </a:r>
            <a:r>
              <a:rPr lang="en-US" sz="2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Employed Synthetic Minority Over-sampling Technique (SMOTE) to overcome inherent data bias.</a:t>
            </a:r>
          </a:p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b="true" sz="218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Algorithmic Level: </a:t>
            </a:r>
            <a:r>
              <a:rPr lang="en-US" sz="2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Combined Adam Optimizer and Early Stopping for stable and non-overfitting training.</a:t>
            </a:r>
          </a:p>
          <a:p>
            <a:pPr algn="l">
              <a:lnSpc>
                <a:spcPts val="353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480876" y="7005697"/>
            <a:ext cx="10469841" cy="1788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Confirmed that Neural Networks, when appropriately optimized for imbalance, are powerful tools for chronic disease screening. The proposed pipeline is ready for deployment as a reliable, data-driven support system for early diagnosis and preventative care.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77897" y="-5779144"/>
            <a:ext cx="14635371" cy="12033527"/>
          </a:xfrm>
          <a:custGeom>
            <a:avLst/>
            <a:gdLst/>
            <a:ahLst/>
            <a:cxnLst/>
            <a:rect r="r" b="b" t="t" l="l"/>
            <a:pathLst>
              <a:path h="12033527" w="14635371">
                <a:moveTo>
                  <a:pt x="0" y="0"/>
                </a:moveTo>
                <a:lnTo>
                  <a:pt x="14635371" y="0"/>
                </a:lnTo>
                <a:lnTo>
                  <a:pt x="14635371" y="12033528"/>
                </a:lnTo>
                <a:lnTo>
                  <a:pt x="0" y="12033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95996" y="550773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2353624"/>
            <a:ext cx="10382217" cy="6579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66"/>
              </a:lnSpc>
            </a:pPr>
            <a:r>
              <a:rPr lang="en-US" sz="1883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THANK YOU FOR LISTENING!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995996" y="7317810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71515" y="-3149182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06557">
            <a:off x="13859100" y="1432047"/>
            <a:ext cx="4433872" cy="4665492"/>
          </a:xfrm>
          <a:custGeom>
            <a:avLst/>
            <a:gdLst/>
            <a:ahLst/>
            <a:cxnLst/>
            <a:rect r="r" b="b" t="t" l="l"/>
            <a:pathLst>
              <a:path h="4665492" w="4433872">
                <a:moveTo>
                  <a:pt x="0" y="0"/>
                </a:moveTo>
                <a:lnTo>
                  <a:pt x="4433873" y="0"/>
                </a:lnTo>
                <a:lnTo>
                  <a:pt x="4433873" y="4665493"/>
                </a:lnTo>
                <a:lnTo>
                  <a:pt x="0" y="466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71179" y="2814562"/>
            <a:ext cx="8117004" cy="7049716"/>
          </a:xfrm>
          <a:custGeom>
            <a:avLst/>
            <a:gdLst/>
            <a:ahLst/>
            <a:cxnLst/>
            <a:rect r="r" b="b" t="t" l="l"/>
            <a:pathLst>
              <a:path h="7049716" w="8117004">
                <a:moveTo>
                  <a:pt x="0" y="0"/>
                </a:moveTo>
                <a:lnTo>
                  <a:pt x="8117004" y="0"/>
                </a:lnTo>
                <a:lnTo>
                  <a:pt x="8117004" y="7049716"/>
                </a:lnTo>
                <a:lnTo>
                  <a:pt x="0" y="7049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1038" y="186645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9" y="0"/>
                </a:lnTo>
                <a:lnTo>
                  <a:pt x="5726139" y="2500873"/>
                </a:lnTo>
                <a:lnTo>
                  <a:pt x="0" y="2500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3672814"/>
            <a:ext cx="9897232" cy="5006268"/>
            <a:chOff x="0" y="0"/>
            <a:chExt cx="13196309" cy="6675023"/>
          </a:xfrm>
        </p:grpSpPr>
        <p:sp>
          <p:nvSpPr>
            <p:cNvPr name="AutoShape 5" id="5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925932" y="5660310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23777" y="729570"/>
            <a:ext cx="11162494" cy="1273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TABLE OF CONTENTS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5978" y="3587089"/>
            <a:ext cx="8234523" cy="4351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0796" indent="-330398" lvl="1">
              <a:lnSpc>
                <a:spcPts val="4284"/>
              </a:lnSpc>
              <a:buAutoNum type="arabicPeriod" startAt="1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Formulate / Outline the Problem</a:t>
            </a:r>
          </a:p>
          <a:p>
            <a:pPr algn="l" marL="660796" indent="-330398" lvl="1">
              <a:lnSpc>
                <a:spcPts val="4284"/>
              </a:lnSpc>
              <a:buAutoNum type="arabicPeriod" startAt="1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Identify Inputs and Outputs</a:t>
            </a:r>
          </a:p>
          <a:p>
            <a:pPr algn="l" marL="660796" indent="-330398" lvl="1">
              <a:lnSpc>
                <a:spcPts val="4284"/>
              </a:lnSpc>
              <a:buAutoNum type="arabicPeriod" startAt="1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Prepare Data: Inspecting &amp; Visualizing</a:t>
            </a:r>
          </a:p>
          <a:p>
            <a:pPr algn="l" marL="660796" indent="-330398" lvl="1">
              <a:lnSpc>
                <a:spcPts val="4284"/>
              </a:lnSpc>
              <a:buAutoNum type="arabicPeriod" startAt="1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Optimization Techniques Applied</a:t>
            </a:r>
          </a:p>
          <a:p>
            <a:pPr algn="l" marL="660796" indent="-330398" lvl="1">
              <a:lnSpc>
                <a:spcPts val="4284"/>
              </a:lnSpc>
              <a:buAutoNum type="arabicPeriod" startAt="1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Neural Network Model Specification</a:t>
            </a:r>
          </a:p>
          <a:p>
            <a:pPr algn="l" marL="660796" indent="-330398" lvl="1">
              <a:lnSpc>
                <a:spcPts val="4284"/>
              </a:lnSpc>
              <a:buAutoNum type="arabicPeriod" startAt="1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Performance Measurement</a:t>
            </a:r>
          </a:p>
          <a:p>
            <a:pPr algn="l" marL="660796" indent="-330398" lvl="1">
              <a:lnSpc>
                <a:spcPts val="4284"/>
              </a:lnSpc>
              <a:buAutoNum type="arabicPeriod" startAt="1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Inference on New Data</a:t>
            </a:r>
          </a:p>
          <a:p>
            <a:pPr algn="l" marL="660796" indent="-330398" lvl="1">
              <a:lnSpc>
                <a:spcPts val="4284"/>
              </a:lnSpc>
              <a:buAutoNum type="arabicPeriod" startAt="1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07851" y="1222001"/>
            <a:ext cx="8551449" cy="6896330"/>
          </a:xfrm>
          <a:custGeom>
            <a:avLst/>
            <a:gdLst/>
            <a:ahLst/>
            <a:cxnLst/>
            <a:rect r="r" b="b" t="t" l="l"/>
            <a:pathLst>
              <a:path h="6896330" w="8551449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2950" y="470781"/>
            <a:ext cx="7242648" cy="138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6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1.FORMULATE / OUTLINE THE PROBLEM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8200" y="1802376"/>
            <a:ext cx="7429161" cy="134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3"/>
              </a:lnSpc>
            </a:pPr>
            <a:r>
              <a:rPr lang="en-US" sz="188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</a:t>
            </a:r>
            <a:r>
              <a:rPr lang="en-US" sz="18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</a:t>
            </a:r>
          </a:p>
          <a:p>
            <a:pPr algn="l" marL="407659" indent="-203830" lvl="1">
              <a:lnSpc>
                <a:spcPts val="2643"/>
              </a:lnSpc>
              <a:buFont typeface="Arial"/>
              <a:buChar char="•"/>
            </a:pPr>
            <a:r>
              <a:rPr lang="en-US" sz="18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Diabetes is a chronic disease with severe complications. Early detection is critical.</a:t>
            </a:r>
          </a:p>
          <a:p>
            <a:pPr algn="l" marL="407659" indent="-203830" lvl="1">
              <a:lnSpc>
                <a:spcPts val="2643"/>
              </a:lnSpc>
              <a:buFont typeface="Arial"/>
              <a:buChar char="•"/>
            </a:pPr>
            <a:r>
              <a:rPr lang="en-US" sz="18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Dataset:  </a:t>
            </a:r>
            <a:r>
              <a:rPr lang="en-US" b="true" sz="188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CDC Diabetes Health Indicators Dataset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8200" y="3585588"/>
            <a:ext cx="6920791" cy="234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3"/>
              </a:lnSpc>
            </a:pPr>
            <a:r>
              <a:rPr lang="en-US" sz="188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Core Challenge</a:t>
            </a:r>
            <a:r>
              <a:rPr lang="en-US" sz="18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</a:t>
            </a:r>
          </a:p>
          <a:p>
            <a:pPr algn="l" marL="407659" indent="-203830" lvl="1">
              <a:lnSpc>
                <a:spcPts val="2643"/>
              </a:lnSpc>
              <a:buFont typeface="Arial"/>
              <a:buChar char="•"/>
            </a:pPr>
            <a:r>
              <a:rPr lang="en-US" sz="18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Imbalanced Data: The dataset is heavily skewed (~84% healthy, ~16% diabetic).</a:t>
            </a:r>
          </a:p>
          <a:p>
            <a:pPr algn="l" marL="407659" indent="-203830" lvl="1">
              <a:lnSpc>
                <a:spcPts val="2643"/>
              </a:lnSpc>
              <a:buFont typeface="Arial"/>
              <a:buChar char="•"/>
            </a:pPr>
            <a:r>
              <a:rPr lang="en-US" sz="18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Standard models favor the majority class, leading to high accuracy but low sensitivity (missing actual patients)</a:t>
            </a:r>
          </a:p>
          <a:p>
            <a:pPr algn="l">
              <a:lnSpc>
                <a:spcPts val="264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38200" y="7835771"/>
            <a:ext cx="6920791" cy="200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3"/>
              </a:lnSpc>
            </a:pPr>
            <a:r>
              <a:rPr lang="en-US" sz="188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Definitions:</a:t>
            </a:r>
          </a:p>
          <a:p>
            <a:pPr algn="l" marL="407659" indent="-203830" lvl="1">
              <a:lnSpc>
                <a:spcPts val="2643"/>
              </a:lnSpc>
              <a:buFont typeface="Arial"/>
              <a:buChar char="•"/>
            </a:pPr>
            <a:r>
              <a:rPr lang="en-US" b="true" sz="188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• Binary Classification: </a:t>
            </a: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task where the model predicts one of two classes (e.g., Healthy vs. Sick).</a:t>
            </a:r>
          </a:p>
          <a:p>
            <a:pPr algn="l" marL="407659" indent="-203830" lvl="1">
              <a:lnSpc>
                <a:spcPts val="2643"/>
              </a:lnSpc>
              <a:buFont typeface="Arial"/>
              <a:buChar char="•"/>
            </a:pPr>
            <a:r>
              <a:rPr lang="en-US" b="true" sz="188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Imbalanced Dataset</a:t>
            </a: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 dataset where one class (Healthy) significantly outnumbers the other (Diabetic), causing bias.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0882157" y="8487730"/>
            <a:ext cx="6920742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838200" y="6054931"/>
            <a:ext cx="7242648" cy="134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3"/>
              </a:lnSpc>
            </a:pPr>
            <a:r>
              <a:rPr lang="en-US" sz="188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Objective: </a:t>
            </a:r>
          </a:p>
          <a:p>
            <a:pPr algn="l" marL="407659" indent="-203830" lvl="1">
              <a:lnSpc>
                <a:spcPts val="2643"/>
              </a:lnSpc>
              <a:buFont typeface="Arial"/>
              <a:buChar char="•"/>
            </a:pPr>
            <a:r>
              <a:rPr lang="en-US" b="true" sz="188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 a Feedforward Neural Network (MLP)</a:t>
            </a:r>
            <a:r>
              <a:rPr lang="en-US" b="true" sz="188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  <a:p>
            <a:pPr algn="l" marL="407659" indent="-203830" lvl="1">
              <a:lnSpc>
                <a:spcPts val="2643"/>
              </a:lnSpc>
              <a:buFont typeface="Arial"/>
              <a:buChar char="•"/>
            </a:pP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Apply optimization techniques to maximize Recall (catching the disease).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3726" y="2819660"/>
            <a:ext cx="6988487" cy="5595357"/>
          </a:xfrm>
          <a:custGeom>
            <a:avLst/>
            <a:gdLst/>
            <a:ahLst/>
            <a:cxnLst/>
            <a:rect r="r" b="b" t="t" l="l"/>
            <a:pathLst>
              <a:path h="5595357" w="698848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84048" y="1962891"/>
            <a:ext cx="3087340" cy="680410"/>
            <a:chOff x="0" y="0"/>
            <a:chExt cx="813127" cy="1792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3127" cy="179203"/>
            </a:xfrm>
            <a:custGeom>
              <a:avLst/>
              <a:gdLst/>
              <a:ahLst/>
              <a:cxnLst/>
              <a:rect r="r" b="b" t="t" l="l"/>
              <a:pathLst>
                <a:path h="179203" w="813127">
                  <a:moveTo>
                    <a:pt x="0" y="0"/>
                  </a:moveTo>
                  <a:lnTo>
                    <a:pt x="813127" y="0"/>
                  </a:lnTo>
                  <a:lnTo>
                    <a:pt x="813127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813127" cy="283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706"/>
                </a:lnSpc>
                <a:spcBef>
                  <a:spcPct val="0"/>
                </a:spcBef>
              </a:pPr>
              <a:r>
                <a:rPr lang="en-US" b="true" sz="2288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Input (21 features)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4333" y="711246"/>
            <a:ext cx="14079429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2. IDENTIFY INPUTS AND OUTPUTS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84048" y="2757601"/>
            <a:ext cx="8105145" cy="69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7"/>
              </a:lnSpc>
            </a:pPr>
            <a:r>
              <a:rPr lang="en-US" sz="175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Demographics:</a:t>
            </a:r>
            <a:r>
              <a:rPr lang="en-US" sz="17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Age (13 levels), Sex(Male/female), Education(1-6), Income(1-8).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84048" y="3536686"/>
            <a:ext cx="8105145" cy="69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7"/>
              </a:lnSpc>
            </a:pPr>
            <a:r>
              <a:rPr lang="en-US" sz="175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Health Indicators</a:t>
            </a:r>
            <a:r>
              <a:rPr lang="en-US" sz="17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HighBP, HighChol, Cholcheck (Cholesterol check in 5 years), BMI(Body mass index), Stroke, HeartDiseaseorAttack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84048" y="4399942"/>
            <a:ext cx="8105145" cy="69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7"/>
              </a:lnSpc>
            </a:pPr>
            <a:r>
              <a:rPr lang="en-US" sz="175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Lifestyle: </a:t>
            </a:r>
            <a:r>
              <a:rPr lang="en-US" sz="17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Smoker, Physical Activity, Alcohol Consumption, Diet (Fruits/Veggies).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84048" y="5272723"/>
            <a:ext cx="8105145" cy="104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7"/>
              </a:lnSpc>
            </a:pPr>
            <a:r>
              <a:rPr lang="en-US" sz="175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General Health: </a:t>
            </a:r>
            <a:r>
              <a:rPr lang="en-US" sz="17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GenHlth (Self-rated health 1-5), MentHlth (Days of poor mental health), PhysHlth (Days of poor physical health), DiffWalk (Difficulty walking).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83588" y="7827854"/>
            <a:ext cx="8105145" cy="245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7"/>
              </a:lnSpc>
            </a:pPr>
          </a:p>
          <a:p>
            <a:pPr algn="l" marL="756378" indent="-252126" lvl="2">
              <a:lnSpc>
                <a:spcPts val="2837"/>
              </a:lnSpc>
              <a:buFont typeface="Arial"/>
              <a:buChar char="⚬"/>
            </a:pPr>
            <a:r>
              <a:rPr lang="en-US" b="true" sz="17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Variable</a:t>
            </a:r>
            <a:r>
              <a:rPr lang="en-US" sz="17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Diabetes_binary</a:t>
            </a:r>
          </a:p>
          <a:p>
            <a:pPr algn="l" marL="756378" indent="-252126" lvl="2">
              <a:lnSpc>
                <a:spcPts val="2837"/>
              </a:lnSpc>
              <a:buFont typeface="Arial"/>
              <a:buChar char="⚬"/>
            </a:pPr>
            <a:r>
              <a:rPr lang="en-US" b="true" sz="17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Original Classes</a:t>
            </a:r>
            <a:r>
              <a:rPr lang="en-US" sz="17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0 (No Diabetes), 1 (Prediabetes), 2 (Diabetes).</a:t>
            </a:r>
          </a:p>
          <a:p>
            <a:pPr algn="l" marL="756378" indent="-252126" lvl="2">
              <a:lnSpc>
                <a:spcPts val="2837"/>
              </a:lnSpc>
              <a:buFont typeface="Arial"/>
              <a:buChar char="⚬"/>
            </a:pPr>
            <a:r>
              <a:rPr lang="en-US" sz="17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</a:t>
            </a:r>
            <a:r>
              <a:rPr lang="en-US" b="true" sz="17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nsformed Classes</a:t>
            </a:r>
            <a:r>
              <a:rPr lang="en-US" sz="17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map to a </a:t>
            </a:r>
            <a:r>
              <a:rPr lang="en-US" b="true" sz="17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Binary Classification </a:t>
            </a:r>
            <a:r>
              <a:rPr lang="en-US" sz="17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problem:</a:t>
            </a:r>
          </a:p>
          <a:p>
            <a:pPr algn="l" marL="756378" indent="-252126" lvl="2">
              <a:lnSpc>
                <a:spcPts val="2837"/>
              </a:lnSpc>
              <a:buFont typeface="Arial"/>
              <a:buChar char="⚬"/>
            </a:pPr>
            <a:r>
              <a:rPr lang="en-US" b="true" sz="17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 Class 0</a:t>
            </a:r>
            <a:r>
              <a:rPr lang="en-US" sz="17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No Diabetes.</a:t>
            </a:r>
          </a:p>
          <a:p>
            <a:pPr algn="l" marL="756378" indent="-252126" lvl="2">
              <a:lnSpc>
                <a:spcPts val="2837"/>
              </a:lnSpc>
              <a:buFont typeface="Arial"/>
              <a:buChar char="⚬"/>
            </a:pPr>
            <a:r>
              <a:rPr lang="en-US" b="true" sz="17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Class 1</a:t>
            </a:r>
            <a:r>
              <a:rPr lang="en-US" sz="17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At Risk (combining Prediabetes + Diabetes).</a:t>
            </a:r>
          </a:p>
          <a:p>
            <a:pPr algn="l">
              <a:lnSpc>
                <a:spcPts val="2837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7984048" y="7423669"/>
            <a:ext cx="4052572" cy="680410"/>
            <a:chOff x="0" y="0"/>
            <a:chExt cx="1067344" cy="1792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7344" cy="179203"/>
            </a:xfrm>
            <a:custGeom>
              <a:avLst/>
              <a:gdLst/>
              <a:ahLst/>
              <a:cxnLst/>
              <a:rect r="r" b="b" t="t" l="l"/>
              <a:pathLst>
                <a:path h="179203" w="1067344">
                  <a:moveTo>
                    <a:pt x="0" y="0"/>
                  </a:moveTo>
                  <a:lnTo>
                    <a:pt x="1067344" y="0"/>
                  </a:lnTo>
                  <a:lnTo>
                    <a:pt x="1067344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1067344" cy="283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706"/>
                </a:lnSpc>
                <a:spcBef>
                  <a:spcPct val="0"/>
                </a:spcBef>
              </a:pPr>
              <a:r>
                <a:rPr lang="en-US" b="true" sz="2288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Output (Target Variable):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984048" y="6431254"/>
            <a:ext cx="8105145" cy="69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7"/>
              </a:lnSpc>
            </a:pPr>
            <a:r>
              <a:rPr lang="en-US" sz="175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Healthcare Access: </a:t>
            </a:r>
            <a:r>
              <a:rPr lang="en-US" sz="17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AnyHealthcare (Has coverage), NoDocbcCost (Skipped doctor due to cost).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2419284"/>
            <a:ext cx="11301259" cy="4661769"/>
          </a:xfrm>
          <a:custGeom>
            <a:avLst/>
            <a:gdLst/>
            <a:ahLst/>
            <a:cxnLst/>
            <a:rect r="r" b="b" t="t" l="l"/>
            <a:pathLst>
              <a:path h="4661769" w="11301259">
                <a:moveTo>
                  <a:pt x="0" y="0"/>
                </a:moveTo>
                <a:lnTo>
                  <a:pt x="11301258" y="0"/>
                </a:lnTo>
                <a:lnTo>
                  <a:pt x="11301258" y="4661770"/>
                </a:lnTo>
                <a:lnTo>
                  <a:pt x="0" y="4661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56067" y="408713"/>
            <a:ext cx="14297697" cy="211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3. PREPARE DATA: INSPECTING AND VISUALIZING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7403" y="7450863"/>
            <a:ext cx="6123362" cy="217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9778" indent="-199889" lvl="1">
              <a:lnSpc>
                <a:spcPts val="2999"/>
              </a:lnSpc>
              <a:buFont typeface="Arial"/>
              <a:buChar char="•"/>
            </a:pPr>
            <a:r>
              <a:rPr lang="en-US" b="true" sz="18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Inspection &amp; Cleaning:</a:t>
            </a:r>
          </a:p>
          <a:p>
            <a:pPr algn="l" marL="799557" indent="-266519" lvl="2">
              <a:lnSpc>
                <a:spcPts val="2999"/>
              </a:lnSpc>
              <a:buFont typeface="Arial"/>
              <a:buChar char="⚬"/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Loaded ~269,000 samples</a:t>
            </a:r>
          </a:p>
          <a:p>
            <a:pPr algn="l" marL="799557" indent="-266519" lvl="2">
              <a:lnSpc>
                <a:spcPts val="2999"/>
              </a:lnSpc>
              <a:buFont typeface="Arial"/>
              <a:buChar char="⚬"/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Removed missing values (NaN) and irrelevant columns (ID).</a:t>
            </a:r>
          </a:p>
          <a:p>
            <a:pPr algn="l">
              <a:lnSpc>
                <a:spcPts val="2675"/>
              </a:lnSpc>
            </a:pPr>
          </a:p>
          <a:p>
            <a:pPr algn="l">
              <a:lnSpc>
                <a:spcPts val="29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888771" y="7450863"/>
            <a:ext cx="4987005" cy="1806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9778" indent="-199889" lvl="1">
              <a:lnSpc>
                <a:spcPts val="2999"/>
              </a:lnSpc>
              <a:buFont typeface="Arial"/>
              <a:buChar char="•"/>
            </a:pPr>
            <a:r>
              <a:rPr lang="en-US" b="true" sz="18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Mapping</a:t>
            </a:r>
          </a:p>
          <a:p>
            <a:pPr algn="l" marL="799557" indent="-266519" lvl="2">
              <a:lnSpc>
                <a:spcPts val="2999"/>
              </a:lnSpc>
              <a:buFont typeface="Arial"/>
              <a:buChar char="⚬"/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Merged Class 1 (Prediabetes) and Class 2 (Diabetes) </a:t>
            </a:r>
          </a:p>
          <a:p>
            <a:pPr algn="l">
              <a:lnSpc>
                <a:spcPts val="2675"/>
              </a:lnSpc>
            </a:pPr>
          </a:p>
          <a:p>
            <a:pPr algn="l">
              <a:lnSpc>
                <a:spcPts val="2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343235" y="7450863"/>
            <a:ext cx="6123362" cy="2920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9778" indent="-199889" lvl="1">
              <a:lnSpc>
                <a:spcPts val="2999"/>
              </a:lnSpc>
              <a:buFont typeface="Arial"/>
              <a:buChar char="•"/>
            </a:pPr>
            <a:r>
              <a:rPr lang="en-US" b="true" sz="18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Preprocessing:</a:t>
            </a:r>
          </a:p>
          <a:p>
            <a:pPr algn="l" marL="799557" indent="-266519" lvl="2">
              <a:lnSpc>
                <a:spcPts val="2999"/>
              </a:lnSpc>
              <a:buFont typeface="Arial"/>
              <a:buChar char="⚬"/>
            </a:pPr>
            <a:r>
              <a:rPr lang="en-US" b="true" sz="18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Splitting:</a:t>
            </a: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80% Training Data / 20% Test Data (Stratified).</a:t>
            </a:r>
          </a:p>
          <a:p>
            <a:pPr algn="l" marL="799557" indent="-266519" lvl="2">
              <a:lnSpc>
                <a:spcPts val="2999"/>
              </a:lnSpc>
              <a:buFont typeface="Arial"/>
              <a:buChar char="⚬"/>
            </a:pPr>
            <a:r>
              <a:rPr lang="en-US" b="true" sz="18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Scaling</a:t>
            </a: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Used StandardScaler to normalize features (e.g., bringing Age and BMI to the same scale).</a:t>
            </a:r>
          </a:p>
          <a:p>
            <a:pPr algn="l">
              <a:lnSpc>
                <a:spcPts val="2675"/>
              </a:lnSpc>
            </a:pPr>
          </a:p>
          <a:p>
            <a:pPr algn="l">
              <a:lnSpc>
                <a:spcPts val="29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72317"/>
            <a:ext cx="4764832" cy="2191823"/>
          </a:xfrm>
          <a:custGeom>
            <a:avLst/>
            <a:gdLst/>
            <a:ahLst/>
            <a:cxnLst/>
            <a:rect r="r" b="b" t="t" l="l"/>
            <a:pathLst>
              <a:path h="2191823" w="4764832">
                <a:moveTo>
                  <a:pt x="0" y="0"/>
                </a:moveTo>
                <a:lnTo>
                  <a:pt x="4764832" y="0"/>
                </a:lnTo>
                <a:lnTo>
                  <a:pt x="4764832" y="2191823"/>
                </a:lnTo>
                <a:lnTo>
                  <a:pt x="0" y="2191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2710311" y="602500"/>
            <a:ext cx="14005691" cy="6442618"/>
          </a:xfrm>
          <a:custGeom>
            <a:avLst/>
            <a:gdLst/>
            <a:ahLst/>
            <a:cxnLst/>
            <a:rect r="r" b="b" t="t" l="l"/>
            <a:pathLst>
              <a:path h="6442618" w="14005691">
                <a:moveTo>
                  <a:pt x="0" y="0"/>
                </a:moveTo>
                <a:lnTo>
                  <a:pt x="14005692" y="0"/>
                </a:lnTo>
                <a:lnTo>
                  <a:pt x="14005692" y="6442618"/>
                </a:lnTo>
                <a:lnTo>
                  <a:pt x="0" y="6442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72226">
            <a:off x="-1722037" y="6074699"/>
            <a:ext cx="2810484" cy="6367201"/>
          </a:xfrm>
          <a:custGeom>
            <a:avLst/>
            <a:gdLst/>
            <a:ahLst/>
            <a:cxnLst/>
            <a:rect r="r" b="b" t="t" l="l"/>
            <a:pathLst>
              <a:path h="6367201" w="2810484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4064140"/>
            <a:ext cx="4764832" cy="2191823"/>
          </a:xfrm>
          <a:custGeom>
            <a:avLst/>
            <a:gdLst/>
            <a:ahLst/>
            <a:cxnLst/>
            <a:rect r="r" b="b" t="t" l="l"/>
            <a:pathLst>
              <a:path h="2191823" w="4764832">
                <a:moveTo>
                  <a:pt x="0" y="0"/>
                </a:moveTo>
                <a:lnTo>
                  <a:pt x="4764832" y="0"/>
                </a:lnTo>
                <a:lnTo>
                  <a:pt x="4764832" y="2191822"/>
                </a:lnTo>
                <a:lnTo>
                  <a:pt x="0" y="2191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6255962"/>
            <a:ext cx="4764832" cy="2191823"/>
          </a:xfrm>
          <a:custGeom>
            <a:avLst/>
            <a:gdLst/>
            <a:ahLst/>
            <a:cxnLst/>
            <a:rect r="r" b="b" t="t" l="l"/>
            <a:pathLst>
              <a:path h="2191823" w="4764832">
                <a:moveTo>
                  <a:pt x="0" y="0"/>
                </a:moveTo>
                <a:lnTo>
                  <a:pt x="4764832" y="0"/>
                </a:lnTo>
                <a:lnTo>
                  <a:pt x="4764832" y="2191823"/>
                </a:lnTo>
                <a:lnTo>
                  <a:pt x="0" y="2191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447785"/>
            <a:ext cx="4764832" cy="2191823"/>
          </a:xfrm>
          <a:custGeom>
            <a:avLst/>
            <a:gdLst/>
            <a:ahLst/>
            <a:cxnLst/>
            <a:rect r="r" b="b" t="t" l="l"/>
            <a:pathLst>
              <a:path h="2191823" w="4764832">
                <a:moveTo>
                  <a:pt x="0" y="0"/>
                </a:moveTo>
                <a:lnTo>
                  <a:pt x="4764832" y="0"/>
                </a:lnTo>
                <a:lnTo>
                  <a:pt x="4764832" y="2191823"/>
                </a:lnTo>
                <a:lnTo>
                  <a:pt x="0" y="2191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34678" y="2398496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061513" y="466725"/>
            <a:ext cx="11385281" cy="111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4. OPTIMIZATION TECHNIQUES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6395" y="2170101"/>
            <a:ext cx="3546591" cy="34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4"/>
              </a:lnSpc>
              <a:spcBef>
                <a:spcPct val="0"/>
              </a:spcBef>
            </a:pPr>
            <a:r>
              <a:rPr lang="en-US" sz="3200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THE PROBLEM: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8216" y="2612824"/>
            <a:ext cx="4191868" cy="910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137" indent="-162569" lvl="1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dataset is heavily imbalanced (~84% Healthy vs. ~16% Diabetic). Standard models ignore the minority class.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6395" y="4302265"/>
            <a:ext cx="2431331" cy="34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4"/>
              </a:lnSpc>
              <a:spcBef>
                <a:spcPct val="0"/>
              </a:spcBef>
            </a:pPr>
            <a:r>
              <a:rPr lang="en-US" sz="3200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THE SOLUTION: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6395" y="6436937"/>
            <a:ext cx="1916485" cy="34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4"/>
              </a:lnSpc>
              <a:spcBef>
                <a:spcPct val="0"/>
              </a:spcBef>
            </a:pPr>
            <a:r>
              <a:rPr lang="en-US" sz="3200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DEFINITION: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6395" y="8628760"/>
            <a:ext cx="1491942" cy="34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3200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IMPACT: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1793" y="4666927"/>
            <a:ext cx="2839720" cy="910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137" indent="-162569" lvl="1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Applied SMOTE to balance the training set (50/50 ratio).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0707" y="8957182"/>
            <a:ext cx="3653758" cy="121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137" indent="-162569" lvl="1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Removes the "majority class bias," allowing the model to effectively learn the features of diabetic patients.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037" y="6755835"/>
            <a:ext cx="4498226" cy="151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137" indent="-162569" lvl="1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Synthetic Minority Over-sampling Technique. It creates new, synthetic training samples by interpolating between existing minority instances rather than simply duplicating them.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76387" y="1648604"/>
            <a:ext cx="10535226" cy="51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472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DATA LEVEL: SMOTE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72317"/>
            <a:ext cx="4764832" cy="2191823"/>
          </a:xfrm>
          <a:custGeom>
            <a:avLst/>
            <a:gdLst/>
            <a:ahLst/>
            <a:cxnLst/>
            <a:rect r="r" b="b" t="t" l="l"/>
            <a:pathLst>
              <a:path h="2191823" w="4764832">
                <a:moveTo>
                  <a:pt x="0" y="0"/>
                </a:moveTo>
                <a:lnTo>
                  <a:pt x="4764832" y="0"/>
                </a:lnTo>
                <a:lnTo>
                  <a:pt x="4764832" y="2191823"/>
                </a:lnTo>
                <a:lnTo>
                  <a:pt x="0" y="2191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2710311" y="602500"/>
            <a:ext cx="14005691" cy="6442618"/>
          </a:xfrm>
          <a:custGeom>
            <a:avLst/>
            <a:gdLst/>
            <a:ahLst/>
            <a:cxnLst/>
            <a:rect r="r" b="b" t="t" l="l"/>
            <a:pathLst>
              <a:path h="6442618" w="14005691">
                <a:moveTo>
                  <a:pt x="0" y="0"/>
                </a:moveTo>
                <a:lnTo>
                  <a:pt x="14005692" y="0"/>
                </a:lnTo>
                <a:lnTo>
                  <a:pt x="14005692" y="6442618"/>
                </a:lnTo>
                <a:lnTo>
                  <a:pt x="0" y="6442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72226">
            <a:off x="-1722037" y="6074699"/>
            <a:ext cx="2810484" cy="6367201"/>
          </a:xfrm>
          <a:custGeom>
            <a:avLst/>
            <a:gdLst/>
            <a:ahLst/>
            <a:cxnLst/>
            <a:rect r="r" b="b" t="t" l="l"/>
            <a:pathLst>
              <a:path h="6367201" w="2810484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4064140"/>
            <a:ext cx="4764832" cy="2191823"/>
          </a:xfrm>
          <a:custGeom>
            <a:avLst/>
            <a:gdLst/>
            <a:ahLst/>
            <a:cxnLst/>
            <a:rect r="r" b="b" t="t" l="l"/>
            <a:pathLst>
              <a:path h="2191823" w="4764832">
                <a:moveTo>
                  <a:pt x="0" y="0"/>
                </a:moveTo>
                <a:lnTo>
                  <a:pt x="4764832" y="0"/>
                </a:lnTo>
                <a:lnTo>
                  <a:pt x="4764832" y="2191822"/>
                </a:lnTo>
                <a:lnTo>
                  <a:pt x="0" y="2191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6255962"/>
            <a:ext cx="4764832" cy="2191823"/>
          </a:xfrm>
          <a:custGeom>
            <a:avLst/>
            <a:gdLst/>
            <a:ahLst/>
            <a:cxnLst/>
            <a:rect r="r" b="b" t="t" l="l"/>
            <a:pathLst>
              <a:path h="2191823" w="4764832">
                <a:moveTo>
                  <a:pt x="0" y="0"/>
                </a:moveTo>
                <a:lnTo>
                  <a:pt x="4764832" y="0"/>
                </a:lnTo>
                <a:lnTo>
                  <a:pt x="4764832" y="2191823"/>
                </a:lnTo>
                <a:lnTo>
                  <a:pt x="0" y="2191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447785"/>
            <a:ext cx="4764832" cy="2191823"/>
          </a:xfrm>
          <a:custGeom>
            <a:avLst/>
            <a:gdLst/>
            <a:ahLst/>
            <a:cxnLst/>
            <a:rect r="r" b="b" t="t" l="l"/>
            <a:pathLst>
              <a:path h="2191823" w="4764832">
                <a:moveTo>
                  <a:pt x="0" y="0"/>
                </a:moveTo>
                <a:lnTo>
                  <a:pt x="4764832" y="0"/>
                </a:lnTo>
                <a:lnTo>
                  <a:pt x="4764832" y="2191823"/>
                </a:lnTo>
                <a:lnTo>
                  <a:pt x="0" y="2191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91848" y="2165426"/>
            <a:ext cx="6442618" cy="4026636"/>
          </a:xfrm>
          <a:custGeom>
            <a:avLst/>
            <a:gdLst/>
            <a:ahLst/>
            <a:cxnLst/>
            <a:rect r="r" b="b" t="t" l="l"/>
            <a:pathLst>
              <a:path h="4026636" w="6442618">
                <a:moveTo>
                  <a:pt x="0" y="0"/>
                </a:moveTo>
                <a:lnTo>
                  <a:pt x="6442618" y="0"/>
                </a:lnTo>
                <a:lnTo>
                  <a:pt x="6442618" y="4026636"/>
                </a:lnTo>
                <a:lnTo>
                  <a:pt x="0" y="40266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491848" y="6181699"/>
            <a:ext cx="6442618" cy="3623973"/>
          </a:xfrm>
          <a:custGeom>
            <a:avLst/>
            <a:gdLst/>
            <a:ahLst/>
            <a:cxnLst/>
            <a:rect r="r" b="b" t="t" l="l"/>
            <a:pathLst>
              <a:path h="3623973" w="6442618">
                <a:moveTo>
                  <a:pt x="0" y="0"/>
                </a:moveTo>
                <a:lnTo>
                  <a:pt x="6442618" y="0"/>
                </a:lnTo>
                <a:lnTo>
                  <a:pt x="6442618" y="3623972"/>
                </a:lnTo>
                <a:lnTo>
                  <a:pt x="0" y="36239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61513" y="466725"/>
            <a:ext cx="11385281" cy="111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4. OPTIMIZATION TECHNIQUES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6395" y="2170101"/>
            <a:ext cx="3546591" cy="34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4"/>
              </a:lnSpc>
              <a:spcBef>
                <a:spcPct val="0"/>
              </a:spcBef>
            </a:pPr>
            <a:r>
              <a:rPr lang="en-US" sz="3200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THE PROBLEM: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8216" y="2612824"/>
            <a:ext cx="4191868" cy="910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137" indent="-162569" lvl="1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Standard SGD is slow to converge on sparse data. Training on synthetic data (SMOTE) carries a high risk of overfitting.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6395" y="4302265"/>
            <a:ext cx="2431331" cy="34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4"/>
              </a:lnSpc>
              <a:spcBef>
                <a:spcPct val="0"/>
              </a:spcBef>
            </a:pPr>
            <a:r>
              <a:rPr lang="en-US" sz="3200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THE SOLUTION: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6395" y="6389312"/>
            <a:ext cx="1916485" cy="34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4"/>
              </a:lnSpc>
              <a:spcBef>
                <a:spcPct val="0"/>
              </a:spcBef>
            </a:pPr>
            <a:r>
              <a:rPr lang="en-US" sz="3200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DEFINITION: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6395" y="8628760"/>
            <a:ext cx="1491942" cy="34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3200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IMPACT: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1793" y="4666927"/>
            <a:ext cx="3460206" cy="605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137" indent="-162569" lvl="1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Replaced SGD with Adam and implemented Early Stopping.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1793" y="8877454"/>
            <a:ext cx="3653758" cy="121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137" indent="-162569" lvl="1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Removes the "majority class bias," allowing the model to effectively learn the features of diabetic patients.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8580" y="6566410"/>
            <a:ext cx="4411140" cy="182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137" indent="-162569" lvl="1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Adam: Optimization algorithm ⟶ updates weights based on first and second moments of gradients.</a:t>
            </a:r>
          </a:p>
          <a:p>
            <a:pPr algn="l" marL="325137" indent="-162569" lvl="1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Early Stopping: A regularization technique that stops training automatically when validation loss stops improving.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76387" y="1648604"/>
            <a:ext cx="10535226" cy="51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472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ALGORITHM LEVEL: ADAM OPTIMIZER &amp; EARLY STOPPING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72317"/>
            <a:ext cx="4764832" cy="2191823"/>
          </a:xfrm>
          <a:custGeom>
            <a:avLst/>
            <a:gdLst/>
            <a:ahLst/>
            <a:cxnLst/>
            <a:rect r="r" b="b" t="t" l="l"/>
            <a:pathLst>
              <a:path h="2191823" w="4764832">
                <a:moveTo>
                  <a:pt x="0" y="0"/>
                </a:moveTo>
                <a:lnTo>
                  <a:pt x="4764832" y="0"/>
                </a:lnTo>
                <a:lnTo>
                  <a:pt x="4764832" y="2191823"/>
                </a:lnTo>
                <a:lnTo>
                  <a:pt x="0" y="2191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2710311" y="602500"/>
            <a:ext cx="14005691" cy="6442618"/>
          </a:xfrm>
          <a:custGeom>
            <a:avLst/>
            <a:gdLst/>
            <a:ahLst/>
            <a:cxnLst/>
            <a:rect r="r" b="b" t="t" l="l"/>
            <a:pathLst>
              <a:path h="6442618" w="14005691">
                <a:moveTo>
                  <a:pt x="0" y="0"/>
                </a:moveTo>
                <a:lnTo>
                  <a:pt x="14005692" y="0"/>
                </a:lnTo>
                <a:lnTo>
                  <a:pt x="14005692" y="6442618"/>
                </a:lnTo>
                <a:lnTo>
                  <a:pt x="0" y="6442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72226">
            <a:off x="-1722037" y="6074699"/>
            <a:ext cx="2810484" cy="6367201"/>
          </a:xfrm>
          <a:custGeom>
            <a:avLst/>
            <a:gdLst/>
            <a:ahLst/>
            <a:cxnLst/>
            <a:rect r="r" b="b" t="t" l="l"/>
            <a:pathLst>
              <a:path h="6367201" w="2810484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4064140"/>
            <a:ext cx="4764832" cy="2191823"/>
          </a:xfrm>
          <a:custGeom>
            <a:avLst/>
            <a:gdLst/>
            <a:ahLst/>
            <a:cxnLst/>
            <a:rect r="r" b="b" t="t" l="l"/>
            <a:pathLst>
              <a:path h="2191823" w="4764832">
                <a:moveTo>
                  <a:pt x="0" y="0"/>
                </a:moveTo>
                <a:lnTo>
                  <a:pt x="4764832" y="0"/>
                </a:lnTo>
                <a:lnTo>
                  <a:pt x="4764832" y="2191822"/>
                </a:lnTo>
                <a:lnTo>
                  <a:pt x="0" y="2191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6255962"/>
            <a:ext cx="4764832" cy="2191823"/>
          </a:xfrm>
          <a:custGeom>
            <a:avLst/>
            <a:gdLst/>
            <a:ahLst/>
            <a:cxnLst/>
            <a:rect r="r" b="b" t="t" l="l"/>
            <a:pathLst>
              <a:path h="2191823" w="4764832">
                <a:moveTo>
                  <a:pt x="0" y="0"/>
                </a:moveTo>
                <a:lnTo>
                  <a:pt x="4764832" y="0"/>
                </a:lnTo>
                <a:lnTo>
                  <a:pt x="4764832" y="2191823"/>
                </a:lnTo>
                <a:lnTo>
                  <a:pt x="0" y="2191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447785"/>
            <a:ext cx="4764832" cy="2191823"/>
          </a:xfrm>
          <a:custGeom>
            <a:avLst/>
            <a:gdLst/>
            <a:ahLst/>
            <a:cxnLst/>
            <a:rect r="r" b="b" t="t" l="l"/>
            <a:pathLst>
              <a:path h="2191823" w="4764832">
                <a:moveTo>
                  <a:pt x="0" y="0"/>
                </a:moveTo>
                <a:lnTo>
                  <a:pt x="4764832" y="0"/>
                </a:lnTo>
                <a:lnTo>
                  <a:pt x="4764832" y="2191823"/>
                </a:lnTo>
                <a:lnTo>
                  <a:pt x="0" y="2191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91848" y="4042516"/>
            <a:ext cx="6442618" cy="3625861"/>
          </a:xfrm>
          <a:custGeom>
            <a:avLst/>
            <a:gdLst/>
            <a:ahLst/>
            <a:cxnLst/>
            <a:rect r="r" b="b" t="t" l="l"/>
            <a:pathLst>
              <a:path h="3625861" w="6442618">
                <a:moveTo>
                  <a:pt x="0" y="0"/>
                </a:moveTo>
                <a:lnTo>
                  <a:pt x="6442618" y="0"/>
                </a:lnTo>
                <a:lnTo>
                  <a:pt x="6442618" y="3625861"/>
                </a:lnTo>
                <a:lnTo>
                  <a:pt x="0" y="36258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061513" y="466725"/>
            <a:ext cx="11385281" cy="111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4. OPTIMIZATION TECHNIQUES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6395" y="2170101"/>
            <a:ext cx="3546591" cy="34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4"/>
              </a:lnSpc>
              <a:spcBef>
                <a:spcPct val="0"/>
              </a:spcBef>
            </a:pPr>
            <a:r>
              <a:rPr lang="en-US" sz="3200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THE PROBLEM: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8216" y="2612824"/>
            <a:ext cx="4191868" cy="121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137" indent="-162569" lvl="1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default classification threshold of 0.5 treats False Positives and False Negatives equally, leading to missed diagnoses.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6395" y="4302265"/>
            <a:ext cx="2431331" cy="34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4"/>
              </a:lnSpc>
              <a:spcBef>
                <a:spcPct val="0"/>
              </a:spcBef>
            </a:pPr>
            <a:r>
              <a:rPr lang="en-US" sz="3200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THE SOLUTION: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6395" y="6441700"/>
            <a:ext cx="1916485" cy="34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4"/>
              </a:lnSpc>
              <a:spcBef>
                <a:spcPct val="0"/>
              </a:spcBef>
            </a:pPr>
            <a:r>
              <a:rPr lang="en-US" sz="3200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DEFINITION: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6395" y="8628760"/>
            <a:ext cx="1491942" cy="34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3200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IMPACT: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1793" y="4666927"/>
            <a:ext cx="3460206" cy="910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137" indent="-162569" lvl="1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An</a:t>
            </a: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alyzed the Precision-Recall Curve and lowered the decision threshold (e.g., to 0.3).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1793" y="8877454"/>
            <a:ext cx="3653758" cy="121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137" indent="-162569" lvl="1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Directly maximizes Recall (Sensitivity). It prioritizes catching every potential patient, even at the cost of slightly lower precision.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8216" y="6946335"/>
            <a:ext cx="4411140" cy="910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137" indent="-162569" lvl="1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process of adjusting the probability cutoff point required to classify a sample as "Positive" (At Risk).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45544" y="1581652"/>
            <a:ext cx="10535226" cy="51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4"/>
              </a:lnSpc>
            </a:pPr>
            <a:r>
              <a:rPr lang="en-US" sz="472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INFERENCE LEVEL: THRESHOLD TUNING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00191" y="-3935015"/>
            <a:ext cx="7800381" cy="6821864"/>
          </a:xfrm>
          <a:custGeom>
            <a:avLst/>
            <a:gdLst/>
            <a:ahLst/>
            <a:cxnLst/>
            <a:rect r="r" b="b" t="t" l="l"/>
            <a:pathLst>
              <a:path h="6821864" w="7800381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18376" y="1866234"/>
            <a:ext cx="8651249" cy="8308803"/>
          </a:xfrm>
          <a:custGeom>
            <a:avLst/>
            <a:gdLst/>
            <a:ahLst/>
            <a:cxnLst/>
            <a:rect r="r" b="b" t="t" l="l"/>
            <a:pathLst>
              <a:path h="8308803" w="8651249">
                <a:moveTo>
                  <a:pt x="0" y="0"/>
                </a:moveTo>
                <a:lnTo>
                  <a:pt x="8651248" y="0"/>
                </a:lnTo>
                <a:lnTo>
                  <a:pt x="8651248" y="8308803"/>
                </a:lnTo>
                <a:lnTo>
                  <a:pt x="0" y="8308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61603" y="924259"/>
            <a:ext cx="14297697" cy="114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5. SPECIFY NEURAL NETWORK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DAG7lrjtgbE</dc:identifier>
  <dcterms:modified xsi:type="dcterms:W3CDTF">2011-08-01T06:04:30Z</dcterms:modified>
  <cp:revision>1</cp:revision>
  <dc:title>ATI FINAL</dc:title>
</cp:coreProperties>
</file>